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82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2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445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206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63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95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91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682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8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9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3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07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0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2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99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2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4EB86B7-878B-42E7-9337-319ED9C40D0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7C68F-EE37-4374-8D57-B67FB6E34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3040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658"/>
            <a:ext cx="12192000" cy="6936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52" y="2222090"/>
            <a:ext cx="7964129" cy="418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46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575" y="3852338"/>
            <a:ext cx="7030065" cy="30801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12" y="154315"/>
            <a:ext cx="4932776" cy="39091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39" y="154315"/>
            <a:ext cx="5653548" cy="390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9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rgbClr val="D92BDD"/>
                </a:solidFill>
              </a:rPr>
              <a:t>Надо помнить, что семейные отношения строятся на фундаменте, которого строят лица, связанные </a:t>
            </a:r>
            <a:r>
              <a:rPr lang="ru-RU" sz="5400" dirty="0">
                <a:solidFill>
                  <a:srgbClr val="D92BDD"/>
                </a:solidFill>
              </a:rPr>
              <a:t>между собой кровным родством.</a:t>
            </a:r>
            <a:r>
              <a:rPr lang="ru-RU" sz="5400" dirty="0" smtClean="0">
                <a:solidFill>
                  <a:srgbClr val="D92BDD"/>
                </a:solidFill>
              </a:rPr>
              <a:t/>
            </a:r>
            <a:br>
              <a:rPr lang="ru-RU" sz="5400" dirty="0" smtClean="0">
                <a:solidFill>
                  <a:srgbClr val="D92BDD"/>
                </a:solidFill>
              </a:rPr>
            </a:br>
            <a:r>
              <a:rPr lang="ru-RU" sz="5400" dirty="0" smtClean="0">
                <a:solidFill>
                  <a:srgbClr val="D92BDD"/>
                </a:solidFill>
              </a:rPr>
              <a:t/>
            </a:r>
            <a:br>
              <a:rPr lang="ru-RU" sz="5400" dirty="0" smtClean="0">
                <a:solidFill>
                  <a:srgbClr val="D92BDD"/>
                </a:solidFill>
              </a:rPr>
            </a:br>
            <a:endParaRPr lang="ru-RU" sz="5400" dirty="0">
              <a:solidFill>
                <a:srgbClr val="D92B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62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>
                <a:solidFill>
                  <a:srgbClr val="D92BDD"/>
                </a:solidFill>
              </a:rPr>
              <a:t/>
            </a:r>
            <a:br>
              <a:rPr lang="ru-RU" sz="5400" dirty="0">
                <a:solidFill>
                  <a:srgbClr val="D92BDD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60440"/>
            <a:ext cx="10203785" cy="568796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Для постройки крепкого фундамента необходимо взаимосвязь двух или более лиц. Это своего рода «работа» над отношениями.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Работа над отношениями должна быть взаимосвязанной, ответной и направленной на ее укрепление.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Надо помнить, что всегда есть выход из любой ситуации (проблемы)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Для эффективного решения проблем в случае необходимости  важно обратиться к психологу 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027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884904"/>
            <a:ext cx="10154624" cy="542740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	В конечном итоге, Семья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– это самое дорогое, что может быть у человека. </a:t>
            </a:r>
            <a:endParaRPr lang="ru-RU" sz="2400" dirty="0" smtClean="0">
              <a:solidFill>
                <a:schemeClr val="accent1">
                  <a:lumMod val="60000"/>
                  <a:lumOff val="40000"/>
                </a:schemeClr>
              </a:solidFill>
              <a:latin typeface="+mn-lt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FFFF00"/>
                </a:solidFill>
                <a:latin typeface="+mn-lt"/>
              </a:rPr>
              <a:t>	Семья </a:t>
            </a:r>
            <a:r>
              <a:rPr lang="ru-RU" sz="2400" dirty="0">
                <a:solidFill>
                  <a:srgbClr val="FFFF00"/>
                </a:solidFill>
                <a:latin typeface="+mn-lt"/>
              </a:rPr>
              <a:t>– главная ценность любого общества. Это крепкий дом, это дети и внуки, это наша поддержка и опора, это самое дорогое, что у нас есть. Залог семейного счастья – это создание и поддержка гармоничных, теплых взаимоотношений, основанных на доверии, уважении и любви. Крепкая дружная семья дает человеку силы, помогает в трудную минуту. От взаимоотношений в семье зависят и наши отношения в обществе. Создание полноценной семьи – дело нелегкое, но необходимое </a:t>
            </a:r>
            <a:r>
              <a:rPr lang="ru-RU" sz="2400" dirty="0" smtClean="0">
                <a:solidFill>
                  <a:srgbClr val="FFFF00"/>
                </a:solidFill>
                <a:latin typeface="+mn-lt"/>
              </a:rPr>
              <a:t>каждому</a:t>
            </a:r>
            <a:r>
              <a:rPr lang="ru-RU" sz="2400" dirty="0">
                <a:solidFill>
                  <a:srgbClr val="FFFF00"/>
                </a:solidFill>
                <a:latin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3072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117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32" y="1337187"/>
            <a:ext cx="5073445" cy="533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34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1768" cy="6857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445" y="1553497"/>
            <a:ext cx="5314417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9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58" y="2055814"/>
            <a:ext cx="4866968" cy="373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8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41574"/>
          </a:xfrm>
        </p:spPr>
      </p:pic>
    </p:spTree>
    <p:extLst>
      <p:ext uri="{BB962C8B-B14F-4D97-AF65-F5344CB8AC3E}">
        <p14:creationId xmlns:p14="http://schemas.microsoft.com/office/powerpoint/2010/main" val="225366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29264" y="245806"/>
            <a:ext cx="11012130" cy="5931157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7200" i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7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Характеристики позитивных стилей семейного воспитания</a:t>
            </a:r>
          </a:p>
          <a:p>
            <a:r>
              <a:rPr lang="ru-RU" sz="5900" i="1" u="sng" dirty="0" smtClean="0">
                <a:solidFill>
                  <a:srgbClr val="00B050"/>
                </a:solidFill>
              </a:rPr>
              <a:t>Демократический и поощряющий</a:t>
            </a:r>
          </a:p>
          <a:p>
            <a:pPr marL="0" indent="0">
              <a:buNone/>
            </a:pPr>
            <a:r>
              <a:rPr lang="ru-RU" sz="5900" dirty="0" smtClean="0">
                <a:solidFill>
                  <a:srgbClr val="FF0000"/>
                </a:solidFill>
              </a:rPr>
              <a:t>	Ребенок рассматривается как равный, интегрированная часть семьи, кооперативный, вносящий свой вклад. Он любим и принимаем. Ребенку ставятся посильные задачи развития и разрешается развиваться в индивидуальном темпе.	Принимают уникальность ребенка. Дают любовь, уважение, ощущение равноправия. Поощряют развивать способности и исправлять ошибки. Направляют ребенка на осознание важности его участия в семейных взаимоотношениях.	Чувство защищенности, любви и принятия. Опыт использования собственных сил в преодолении трудностей. Находит удовлетворение в достижениях и участии. Не боится пытаться и ошибаться. Видит мир безопасным и дружеским.</a:t>
            </a:r>
          </a:p>
          <a:p>
            <a:r>
              <a:rPr lang="ru-RU" sz="5900" i="1" dirty="0" err="1" smtClean="0">
                <a:solidFill>
                  <a:srgbClr val="00B050"/>
                </a:solidFill>
              </a:rPr>
              <a:t>Сверхпотакающий</a:t>
            </a:r>
            <a:endParaRPr lang="ru-RU" sz="5900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5900" dirty="0" smtClean="0">
                <a:solidFill>
                  <a:srgbClr val="FF0000"/>
                </a:solidFill>
              </a:rPr>
              <a:t>	Ребенок получает все что захочет. Ребенок пассивен, скучает и </a:t>
            </a:r>
            <a:r>
              <a:rPr lang="ru-RU" sz="5900" dirty="0" err="1" smtClean="0">
                <a:solidFill>
                  <a:srgbClr val="FF0000"/>
                </a:solidFill>
              </a:rPr>
              <a:t>неудовлетворен</a:t>
            </a:r>
            <a:r>
              <a:rPr lang="ru-RU" sz="5900" dirty="0" smtClean="0">
                <a:solidFill>
                  <a:srgbClr val="FF0000"/>
                </a:solidFill>
              </a:rPr>
              <a:t> ничем, что ему дают.	Осыпают ребенка подарками, привилегиями, услугами, не заботясь об актуальных потребностях ребенка.	Ребенок скучает, безразличен. Он теряет инициативу и спонтанность. Ожидает, что ему все дадут. Видит взрослых как поставщиков удовольствий и комфорта</a:t>
            </a:r>
            <a:r>
              <a:rPr lang="ru-RU" sz="4300" dirty="0" smtClean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2603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924232"/>
            <a:ext cx="9601196" cy="4951636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83992A"/>
              </a:buClr>
            </a:pPr>
            <a:r>
              <a:rPr lang="ru-RU" sz="1800" i="1" dirty="0">
                <a:solidFill>
                  <a:srgbClr val="00B050"/>
                </a:solidFill>
              </a:rPr>
              <a:t>Сверхпокорный</a:t>
            </a: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Ребенок сидит властно на троне, возведенном родителями, которые низко кланяются. Ребенок активен, импульсивен и требователен.	Смиряются с капризами, требованиями, темпераментом и импульсивностью ребенка. Делают ребенка главным и становятся рабами или слугами. Не могут сказать нет.	Ребенок настаивает на выполнении всех его требований. Демонстрирует вспышки гнева, игнорирует права других, не понимает ограничений.</a:t>
            </a:r>
          </a:p>
          <a:p>
            <a:pPr lvl="0">
              <a:buClr>
                <a:srgbClr val="83992A"/>
              </a:buClr>
            </a:pPr>
            <a:r>
              <a:rPr lang="ru-RU" sz="1800" i="1" dirty="0" err="1">
                <a:solidFill>
                  <a:srgbClr val="00B050"/>
                </a:solidFill>
              </a:rPr>
              <a:t>Сверхпринудительный</a:t>
            </a:r>
            <a:endParaRPr lang="ru-RU" sz="1800" i="1" dirty="0">
              <a:solidFill>
                <a:srgbClr val="00B050"/>
              </a:solidFill>
            </a:endParaRP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Ребенок как дрессируемая собака или упрямый осел. Цикл "давление-сопротивление".	Постоянное руководство и надсмотр. Бесконечное инструктирование и постоянные напоминания. Чрезмерные ограничения, тенденции к муштре.	</a:t>
            </a: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А. Подчинение: подчиняется руководству, беспрекословное подчинение</a:t>
            </a: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Б. Активное неповиновение: открытое неповиновение, словесный отказ.</a:t>
            </a: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В. Пассивное сопротивление: отлынивание, мечтания, забывание, скрытое, хитрое сопротивление.</a:t>
            </a:r>
          </a:p>
          <a:p>
            <a:pPr lvl="0">
              <a:buClr>
                <a:srgbClr val="83992A"/>
              </a:buClr>
            </a:pPr>
            <a:r>
              <a:rPr lang="ru-RU" sz="1800" i="1" dirty="0" err="1">
                <a:solidFill>
                  <a:srgbClr val="00B050"/>
                </a:solidFill>
              </a:rPr>
              <a:t>Перфекционистский</a:t>
            </a:r>
            <a:endParaRPr lang="ru-RU" sz="1800" i="1" dirty="0">
              <a:solidFill>
                <a:srgbClr val="00B050"/>
              </a:solidFill>
            </a:endParaRP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Ребенок непрерывно бежит, пытаясь бежать быстрее, но никогда не заканчивает гонку. Финишная линия продолжает отодвигаться. Он постоянно пытается </a:t>
            </a:r>
            <a:r>
              <a:rPr lang="ru-RU" sz="1800" dirty="0" smtClean="0">
                <a:solidFill>
                  <a:srgbClr val="FF0000"/>
                </a:solidFill>
              </a:rPr>
              <a:t>совершенствоваться. Принимают </a:t>
            </a:r>
            <a:r>
              <a:rPr lang="ru-RU" sz="1800" dirty="0">
                <a:solidFill>
                  <a:srgbClr val="FF0000"/>
                </a:solidFill>
              </a:rPr>
              <a:t>ребенка, только если он добьется совершенства. Очень высокие стандарты, которые невозможно достичь.	Чрезмерная борьба и озабоченность результатами. Не удовлетворяя стандартам, чувствует себя недостойным, может сдаться (или развить физические симптомы как язва)</a:t>
            </a:r>
          </a:p>
          <a:p>
            <a:pPr lvl="0">
              <a:buClr>
                <a:srgbClr val="83992A"/>
              </a:buClr>
            </a:pPr>
            <a:r>
              <a:rPr lang="ru-RU" sz="1800" i="1" dirty="0">
                <a:solidFill>
                  <a:srgbClr val="00B050"/>
                </a:solidFill>
              </a:rPr>
              <a:t>Чрезмерно ответственный</a:t>
            </a:r>
          </a:p>
          <a:p>
            <a:pPr lvl="0">
              <a:buClr>
                <a:srgbClr val="83992A"/>
              </a:buClr>
            </a:pPr>
            <a:r>
              <a:rPr lang="ru-RU" sz="1800" dirty="0">
                <a:solidFill>
                  <a:srgbClr val="FF0000"/>
                </a:solidFill>
              </a:rPr>
              <a:t>Ребенок – гигант, на плечах которого лежит чрезмерная ответственность, ничего кроме работы и ответственности	Родители нагружают ребенка ведением домашнего хозяйства, заботой о младших детях и другими обязанностями из-за экономической ситуации, личных проблем, смерти или болезни родителя.	Ребенок может нести обузу с обидой, что теряет нормальные беззаботные детские развлечения.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534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flipH="1">
            <a:off x="2998838" y="-167148"/>
            <a:ext cx="74036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B050"/>
                </a:solidFill>
                <a:latin typeface="lucida grande"/>
              </a:rPr>
              <a:t>Пять </a:t>
            </a:r>
            <a:r>
              <a:rPr lang="ru-RU" sz="3200" b="1" i="1" u="sng" dirty="0">
                <a:solidFill>
                  <a:srgbClr val="00B050"/>
                </a:solidFill>
                <a:latin typeface="lucida grande"/>
              </a:rPr>
              <a:t>стилей разрешения семейных конфликтов</a:t>
            </a:r>
            <a:endParaRPr lang="ru-RU" sz="3200" i="1" u="sng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026" y="910070"/>
            <a:ext cx="9468465" cy="5146483"/>
          </a:xfrm>
        </p:spPr>
      </p:pic>
    </p:spTree>
    <p:extLst>
      <p:ext uri="{BB962C8B-B14F-4D97-AF65-F5344CB8AC3E}">
        <p14:creationId xmlns:p14="http://schemas.microsoft.com/office/powerpoint/2010/main" val="4202940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</TotalTime>
  <Words>112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lucida grande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Надо помнить, что семейные отношения строятся на фундаменте, которого строят лица, связанные между собой кровным родством.  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Ляйсан Зиннатуллина</dc:creator>
  <cp:lastModifiedBy>Ляйсан Зиннатуллина</cp:lastModifiedBy>
  <cp:revision>6</cp:revision>
  <dcterms:created xsi:type="dcterms:W3CDTF">2023-01-25T20:53:30Z</dcterms:created>
  <dcterms:modified xsi:type="dcterms:W3CDTF">2023-01-25T21:28:59Z</dcterms:modified>
</cp:coreProperties>
</file>